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2328" y="-250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5.22\&#1050;&#1088;&#1072;&#1089;&#1086;&#1090;&#1072;%202022%20-%204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002848159745062"/>
          <c:y val="0.63875973611406678"/>
          <c:w val="0.64941583003051029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01.05.2022г.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26.6</c:v>
                </c:pt>
                <c:pt idx="1">
                  <c:v>9.9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9-49BC-9793-D231763B3911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01.05.2022г.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C9-49BC-9793-D231763B3911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01.05.2022г.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C9-49BC-9793-D231763B39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2004746796440608"/>
          <c:w val="0.85283070866141741"/>
          <c:h val="0.2433500832802194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72455665947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67.737898220000005</c:v>
                </c:pt>
                <c:pt idx="2">
                  <c:v>95.568849889999981</c:v>
                </c:pt>
                <c:pt idx="3">
                  <c:v>74.212221859999971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1-4DDD-8BC6-3DE093E5F22A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E1-4DDD-8BC6-3DE093E5F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E1-4DDD-8BC6-3DE093E5F2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89.589315851901475</c:v>
                </c:pt>
                <c:pt idx="1">
                  <c:v>168.01397500423053</c:v>
                </c:pt>
                <c:pt idx="2">
                  <c:v>139.40498859940885</c:v>
                </c:pt>
                <c:pt idx="3">
                  <c:v>155.67035911716235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E1-4DDD-8BC6-3DE093E5F22A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E1-4DDD-8BC6-3DE093E5F2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88.317583590274808</c:v>
                </c:pt>
                <c:pt idx="2">
                  <c:v>127.32155077298764</c:v>
                </c:pt>
                <c:pt idx="3">
                  <c:v>81.696288800150768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2E1-4DDD-8BC6-3DE093E5F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8763880515658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67.737898220000005</c:v>
                </c:pt>
                <c:pt idx="2">
                  <c:v>95.568849889999981</c:v>
                </c:pt>
                <c:pt idx="3">
                  <c:v>74.212221859999971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0-44B6-B9FD-F05958DB2B73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F0-44B6-B9FD-F05958DB2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F0-44B6-B9FD-F05958DB2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89.589315851901475</c:v>
                </c:pt>
                <c:pt idx="1">
                  <c:v>168.01397500423053</c:v>
                </c:pt>
                <c:pt idx="2">
                  <c:v>139.40498859940885</c:v>
                </c:pt>
                <c:pt idx="3">
                  <c:v>155.67035911716235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F0-44B6-B9FD-F05958DB2B73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F0-44B6-B9FD-F05958DB2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88.317583590274808</c:v>
                </c:pt>
                <c:pt idx="2">
                  <c:v>127.32155077298764</c:v>
                </c:pt>
                <c:pt idx="3">
                  <c:v>81.696288800150768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F0-44B6-B9FD-F05958DB2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85.042178130094428</c:v>
                </c:pt>
                <c:pt idx="1">
                  <c:v>103.29365034280795</c:v>
                </c:pt>
                <c:pt idx="2">
                  <c:v>82.40949239261883</c:v>
                </c:pt>
                <c:pt idx="3">
                  <c:v>114.86058870663749</c:v>
                </c:pt>
                <c:pt idx="4">
                  <c:v>129.41184267424509</c:v>
                </c:pt>
                <c:pt idx="5">
                  <c:v>119.91409906776751</c:v>
                </c:pt>
                <c:pt idx="6">
                  <c:v>117.9073481344215</c:v>
                </c:pt>
                <c:pt idx="7">
                  <c:v>98.627649688671042</c:v>
                </c:pt>
                <c:pt idx="8">
                  <c:v>95.654009397005964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D5-44E0-A1D0-32E7FD02AE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4730674794682918E-2"/>
          <c:y val="0.22879575956400891"/>
          <c:w val="0.39415494030988063"/>
          <c:h val="0.7673829556390077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139.52836200000002</c:v>
                </c:pt>
                <c:pt idx="1">
                  <c:v>72.639768769999989</c:v>
                </c:pt>
                <c:pt idx="2">
                  <c:v>23.170745409999999</c:v>
                </c:pt>
                <c:pt idx="3">
                  <c:v>19.663699160000004</c:v>
                </c:pt>
                <c:pt idx="4">
                  <c:v>10.892900959999999</c:v>
                </c:pt>
                <c:pt idx="5">
                  <c:v>517.27389547000007</c:v>
                </c:pt>
                <c:pt idx="6" formatCode="0.0">
                  <c:v>20.162156849999999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1A-4EEA-9826-3BA7E735D74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130640927948516"/>
          <c:y val="0.30698687523345247"/>
          <c:w val="0.37417746168825672"/>
          <c:h val="0.649918421454316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4856615571187379"/>
          <c:y val="6.56967345619139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468335822742931E-2"/>
          <c:y val="0.23139928871645651"/>
          <c:w val="0.40239306664664015"/>
          <c:h val="0.748371483996120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104.633774</c:v>
                </c:pt>
                <c:pt idx="1">
                  <c:v>54.996722810000009</c:v>
                </c:pt>
                <c:pt idx="2">
                  <c:v>10.98960218</c:v>
                </c:pt>
                <c:pt idx="3">
                  <c:v>476.24577049999999</c:v>
                </c:pt>
                <c:pt idx="4" formatCode="0.0">
                  <c:v>14.326634390000001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FC-47EB-B467-614B6E8FE0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508258859655713"/>
          <c:y val="0.30287229227287421"/>
          <c:w val="0.38193053712836184"/>
          <c:h val="0.5127594568380213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64,0%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771,4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18718380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4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2 684,4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1 787,5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2 794,6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4052003949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4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2 249,8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1 696,0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2 320,3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627,0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11956"/>
              </p:ext>
            </p:extLst>
          </p:nvPr>
        </p:nvGraphicFramePr>
        <p:xfrm>
          <a:off x="3915170" y="8045791"/>
          <a:ext cx="2518820" cy="81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01.05.2022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503981"/>
              </p:ext>
            </p:extLst>
          </p:nvPr>
        </p:nvGraphicFramePr>
        <p:xfrm>
          <a:off x="-118800" y="6307560"/>
          <a:ext cx="3869165" cy="271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512813"/>
              </p:ext>
            </p:extLst>
          </p:nvPr>
        </p:nvGraphicFramePr>
        <p:xfrm>
          <a:off x="0" y="959762"/>
          <a:ext cx="685728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809717"/>
              </p:ext>
            </p:extLst>
          </p:nvPr>
        </p:nvGraphicFramePr>
        <p:xfrm>
          <a:off x="26641" y="5061598"/>
          <a:ext cx="6830640" cy="403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1979066104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517,3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974058265"/>
              </p:ext>
            </p:extLst>
          </p:nvPr>
        </p:nvGraphicFramePr>
        <p:xfrm>
          <a:off x="5473080" y="7030239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476,2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36640" y="4846754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803,3</a:t>
            </a:r>
            <a:endParaRPr lang="en-US" sz="1200" b="1" strike="noStrike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336640" y="7673121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661,2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215284"/>
              </p:ext>
            </p:extLst>
          </p:nvPr>
        </p:nvGraphicFramePr>
        <p:xfrm>
          <a:off x="-1" y="703081"/>
          <a:ext cx="6873841" cy="266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358756"/>
              </p:ext>
            </p:extLst>
          </p:nvPr>
        </p:nvGraphicFramePr>
        <p:xfrm>
          <a:off x="0" y="3253739"/>
          <a:ext cx="5905500" cy="303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949119"/>
              </p:ext>
            </p:extLst>
          </p:nvPr>
        </p:nvGraphicFramePr>
        <p:xfrm>
          <a:off x="26640" y="6051000"/>
          <a:ext cx="5752368" cy="309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41852265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апрель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2 794,4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771,4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298,6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28,4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109,0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26,8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119,9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37,6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31,6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1 682,6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494,3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29,4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192,4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63,7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33,1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47,6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186,0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39,2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127,6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28,6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94135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апрель 2022 года муниципальные программы Новокубанского района исполнены в сумме 707,5 млн. руб., что составляет 27,6%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691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апрель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6872</TotalTime>
  <Words>654</Words>
  <Application>Microsoft Office PowerPoint</Application>
  <PresentationFormat>Экран (4:3)</PresentationFormat>
  <Paragraphs>270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751</cp:revision>
  <cp:lastPrinted>2021-06-28T07:36:31Z</cp:lastPrinted>
  <dcterms:modified xsi:type="dcterms:W3CDTF">2022-05-13T09:17:02Z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